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83" r:id="rId8"/>
    <p:sldId id="262" r:id="rId9"/>
    <p:sldId id="278" r:id="rId10"/>
    <p:sldId id="279" r:id="rId11"/>
    <p:sldId id="280" r:id="rId12"/>
    <p:sldId id="281" r:id="rId13"/>
    <p:sldId id="282" r:id="rId14"/>
    <p:sldId id="263" r:id="rId15"/>
    <p:sldId id="264" r:id="rId16"/>
    <p:sldId id="289" r:id="rId17"/>
    <p:sldId id="290" r:id="rId18"/>
    <p:sldId id="265" r:id="rId19"/>
    <p:sldId id="284" r:id="rId20"/>
    <p:sldId id="266" r:id="rId21"/>
    <p:sldId id="267" r:id="rId22"/>
    <p:sldId id="285" r:id="rId23"/>
    <p:sldId id="268" r:id="rId24"/>
    <p:sldId id="287" r:id="rId25"/>
    <p:sldId id="269" r:id="rId26"/>
    <p:sldId id="288" r:id="rId27"/>
    <p:sldId id="286" r:id="rId28"/>
    <p:sldId id="270" r:id="rId29"/>
    <p:sldId id="271" r:id="rId30"/>
    <p:sldId id="272" r:id="rId31"/>
    <p:sldId id="273" r:id="rId32"/>
    <p:sldId id="274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37D06-D519-41D0-A1FE-8574CAE820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8F0261-AF9E-4FC3-97FF-7B77688584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A2BE8-9F80-43F7-9717-C9FEE89CE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FE99D-841A-4048-9D69-C6376E78B854}" type="datetimeFigureOut">
              <a:rPr lang="en-US" smtClean="0"/>
              <a:t>8/20/2020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FAE8D9-1F21-4C64-9F56-106B89E28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E8E2A-B983-47B2-B9EB-ED92AD475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A9F3D-966F-4952-8D27-BF15F30CE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825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22493-468A-4EB1-996E-02AA81E87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52547A-B1EC-4275-9897-40CD2FF012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F1BFB-A2BD-4A74-AEFC-0D50CD0BA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FE99D-841A-4048-9D69-C6376E78B854}" type="datetimeFigureOut">
              <a:rPr lang="en-US" smtClean="0"/>
              <a:t>8/20/2020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7D403-31B4-4BD8-8A83-009CE8BC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20C24-9314-46BF-8D44-09486E643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A9F3D-966F-4952-8D27-BF15F30CE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758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1B1075-2CB4-4432-994F-43E959A11B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EB1938-C353-4644-848D-565D777D7E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ED82D-5E1F-4949-9DF0-4FA7AAA40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FE99D-841A-4048-9D69-C6376E78B854}" type="datetimeFigureOut">
              <a:rPr lang="en-US" smtClean="0"/>
              <a:t>8/20/2020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CFEDB-C30F-4DD6-98C4-F3864C9A3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91D35A-F855-429B-B28A-C08B31F09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A9F3D-966F-4952-8D27-BF15F30CE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82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9DB0F-1A1C-44D7-8123-3BCC0D500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2A537-A3AB-4A43-AAA3-A6C3A81A7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D920AB-577E-42EC-A5E7-3290E8F68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FE99D-841A-4048-9D69-C6376E78B854}" type="datetimeFigureOut">
              <a:rPr lang="en-US" smtClean="0"/>
              <a:t>8/20/2020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4457A-061F-4BAB-A086-0B8B07BB6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BCC46-1A2B-4866-A041-2D0972118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A9F3D-966F-4952-8D27-BF15F30CE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028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F35C7-B5D3-4BD6-BA45-03284880B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0DA834-767D-4FCD-8AD2-B16B9D624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CE27C8-DBE2-4A34-BAEE-46AAD4432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FE99D-841A-4048-9D69-C6376E78B854}" type="datetimeFigureOut">
              <a:rPr lang="en-US" smtClean="0"/>
              <a:t>8/20/2020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E5DF4A-0F65-40CD-ACC4-B960D5848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BD2DF8-3618-4156-BF7C-1874BCFD2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A9F3D-966F-4952-8D27-BF15F30CE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6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5823D-B9AF-49A8-BDBC-ED0E67B12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8F8AB-96E5-4C17-BFF3-48E6E65848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17C0AB-5F10-41BC-9540-B4961FEF23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0F320E-BA36-4023-A168-FD42A15B4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FE99D-841A-4048-9D69-C6376E78B854}" type="datetimeFigureOut">
              <a:rPr lang="en-US" smtClean="0"/>
              <a:t>8/20/2020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AF72D4-28E3-407C-A079-1E2749132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10D3D9-4C2C-4FBF-858E-DCD5E4A7C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A9F3D-966F-4952-8D27-BF15F30CE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865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D915A-14D4-4834-B6DC-85A26A617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E7B88E-9CE5-442E-B06F-C79893A8C4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FBF049-8B65-43A4-9628-74F33019B4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78F370-67EB-44B6-9C01-A29B3F4873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F3211B-65F9-49EB-86CC-6CD24F7CDD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BE9BD5-1F05-4A95-B9D7-82EA98663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FE99D-841A-4048-9D69-C6376E78B854}" type="datetimeFigureOut">
              <a:rPr lang="en-US" smtClean="0"/>
              <a:t>8/20/2020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411919-947C-4304-90DA-A53F5809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D19585-ECBF-43A5-8763-1B63A8826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A9F3D-966F-4952-8D27-BF15F30CE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769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E7285-98A7-4487-A436-51D64A8FE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3DB2FC-E18E-4E96-B611-D33AB8ED2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FE99D-841A-4048-9D69-C6376E78B854}" type="datetimeFigureOut">
              <a:rPr lang="en-US" smtClean="0"/>
              <a:t>8/20/2020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A5C08C-807E-427A-A727-C5B33CB61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24820D-3740-47F8-844D-17C3159CF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A9F3D-966F-4952-8D27-BF15F30CE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678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45BDA2-0F1C-4D5A-9755-B3FDC4F2E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FE99D-841A-4048-9D69-C6376E78B854}" type="datetimeFigureOut">
              <a:rPr lang="en-US" smtClean="0"/>
              <a:t>8/20/2020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204945-36DF-4163-893B-F4FB65D34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07B914-0261-47F9-A1B5-4DA667CF4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A9F3D-966F-4952-8D27-BF15F30CE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786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51256-8726-4CFB-B750-16EB58F4E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0894D-F0B5-47C5-9C00-C0788C3A6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5A0360-9803-4BD5-A553-1EDDA97AD3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C9BB99-8B37-46A6-AB40-FC327B93D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FE99D-841A-4048-9D69-C6376E78B854}" type="datetimeFigureOut">
              <a:rPr lang="en-US" smtClean="0"/>
              <a:t>8/20/2020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7DA685-2129-430A-9491-16D4F52C2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F83451-2D48-4365-B4DE-E9755BCA7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A9F3D-966F-4952-8D27-BF15F30CE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714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C11AE-CDE1-4A5C-A72A-403D02684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4325E9-35BC-489F-924A-8B6FF49A7C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749628-DD38-4EE7-802C-79861AD327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E33E35-48D8-4CC6-8EC0-3109ADC6E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FE99D-841A-4048-9D69-C6376E78B854}" type="datetimeFigureOut">
              <a:rPr lang="en-US" smtClean="0"/>
              <a:t>8/20/2020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812C0B-043C-4D46-91EF-0EC1E0E46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17B397-295B-44F7-9FF6-6ABDA69E0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A9F3D-966F-4952-8D27-BF15F30CE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636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C06345-ECAA-4D28-88F3-F223DC696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330C2F-DFE1-406A-B2F2-7826937B2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794614-F5E3-471C-B5D2-6F6719ABD3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0FE99D-841A-4048-9D69-C6376E78B854}" type="datetimeFigureOut">
              <a:rPr lang="en-US" smtClean="0"/>
              <a:t>8/20/2020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189B15-0886-479E-A832-84EC49E23F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DF6A47-67FA-45E1-A293-5BF81F0F33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A9F3D-966F-4952-8D27-BF15F30CE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089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5" Type="http://schemas.openxmlformats.org/officeDocument/2006/relationships/image" Target="../media/image1.png"/><Relationship Id="rId4" Type="http://schemas.openxmlformats.org/officeDocument/2006/relationships/image" Target="../media/image7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5" Type="http://schemas.openxmlformats.org/officeDocument/2006/relationships/image" Target="../media/image1.png"/><Relationship Id="rId4" Type="http://schemas.openxmlformats.org/officeDocument/2006/relationships/image" Target="../media/image8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4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B256F-9E97-4812-950C-24C19799DE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Knowledge Graphs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7818BE-9F2F-44E1-808D-23673D2A2A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How to Create a Knowledge Graph from Structured Data?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74E3657-6D9F-4FFD-A0F5-1FDAC50A27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076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11"/>
    </mc:Choice>
    <mc:Fallback>
      <p:transition spd="slow" advTm="75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FE916-8B7C-464E-81D0-24598D36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Schema Mapping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7C0DBC-75F0-4793-BD8E-C6A1E52836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250" t="41921" r="38667" b="36274"/>
          <a:stretch/>
        </p:blipFill>
        <p:spPr>
          <a:xfrm>
            <a:off x="71120" y="4219212"/>
            <a:ext cx="5486400" cy="263878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CC4E73-FA5B-4107-A1BF-075FC40E1B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203" t="41324" r="63750" b="37799"/>
          <a:stretch/>
        </p:blipFill>
        <p:spPr>
          <a:xfrm>
            <a:off x="6828664" y="4219212"/>
            <a:ext cx="2973256" cy="25274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1A13000-0ACF-40AA-AE75-87AA4129B7A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4073" t="41324" r="24844" b="37799"/>
          <a:stretch/>
        </p:blipFill>
        <p:spPr>
          <a:xfrm>
            <a:off x="9570720" y="4216574"/>
            <a:ext cx="2550160" cy="2551874"/>
          </a:xfrm>
          <a:prstGeom prst="rect">
            <a:avLst/>
          </a:prstGeom>
        </p:spPr>
      </p:pic>
      <p:pic>
        <p:nvPicPr>
          <p:cNvPr id="8" name="Picture 7" descr="A picture containing mirror, drawing&#10;&#10;Description automatically generated">
            <a:extLst>
              <a:ext uri="{FF2B5EF4-FFF2-40B4-BE49-F238E27FC236}">
                <a16:creationId xmlns:a16="http://schemas.microsoft.com/office/drawing/2014/main" id="{D7E3DBD9-33D2-4153-A307-4FE5F4448F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032" y="1533888"/>
            <a:ext cx="4448175" cy="1104900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32AF156E-1A1D-4653-85D9-83AE8B4015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979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903"/>
    </mc:Choice>
    <mc:Fallback>
      <p:transition spd="slow" advTm="329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mirror, drawing&#10;&#10;Description automatically generated">
            <a:extLst>
              <a:ext uri="{FF2B5EF4-FFF2-40B4-BE49-F238E27FC236}">
                <a16:creationId xmlns:a16="http://schemas.microsoft.com/office/drawing/2014/main" id="{D7E3DBD9-33D2-4153-A307-4FE5F4448F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032" y="1533888"/>
            <a:ext cx="4448175" cy="1104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3F1AA8-94A9-4246-957C-D2144DA17DF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6333" t="11490" r="35833" b="6000"/>
          <a:stretch/>
        </p:blipFill>
        <p:spPr>
          <a:xfrm>
            <a:off x="3689032" y="111307"/>
            <a:ext cx="4348480" cy="6848205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3F5D1351-70DE-4A4C-9103-4589CE084B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484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418"/>
    </mc:Choice>
    <mc:Fallback>
      <p:transition spd="slow" advTm="304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FE916-8B7C-464E-81D0-24598D36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Schema Mapping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7C0DBC-75F0-4793-BD8E-C6A1E52836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250" t="41921" r="38667" b="36274"/>
          <a:stretch/>
        </p:blipFill>
        <p:spPr>
          <a:xfrm>
            <a:off x="71120" y="4219212"/>
            <a:ext cx="5486400" cy="263878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CC4E73-FA5B-4107-A1BF-075FC40E1B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203" t="41324" r="63750" b="37799"/>
          <a:stretch/>
        </p:blipFill>
        <p:spPr>
          <a:xfrm>
            <a:off x="6828664" y="4219212"/>
            <a:ext cx="2973256" cy="25274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1A13000-0ACF-40AA-AE75-87AA4129B7A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4073" t="41324" r="24844" b="37799"/>
          <a:stretch/>
        </p:blipFill>
        <p:spPr>
          <a:xfrm>
            <a:off x="9570720" y="4216574"/>
            <a:ext cx="2550160" cy="2551874"/>
          </a:xfrm>
          <a:prstGeom prst="rect">
            <a:avLst/>
          </a:prstGeom>
        </p:spPr>
      </p:pic>
      <p:pic>
        <p:nvPicPr>
          <p:cNvPr id="8" name="Picture 7" descr="A picture containing mirror, drawing&#10;&#10;Description automatically generated">
            <a:extLst>
              <a:ext uri="{FF2B5EF4-FFF2-40B4-BE49-F238E27FC236}">
                <a16:creationId xmlns:a16="http://schemas.microsoft.com/office/drawing/2014/main" id="{D7E3DBD9-33D2-4153-A307-4FE5F4448F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032" y="1533888"/>
            <a:ext cx="4448175" cy="11049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A3AE4B5-CF6D-4588-BAFE-5F7BB3C6F852}"/>
              </a:ext>
            </a:extLst>
          </p:cNvPr>
          <p:cNvSpPr/>
          <p:nvPr/>
        </p:nvSpPr>
        <p:spPr>
          <a:xfrm>
            <a:off x="2457450" y="2884221"/>
            <a:ext cx="83058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knowledge_graph</a:t>
            </a:r>
            <a:r>
              <a:rPr lang="en-US" dirty="0"/>
              <a:t>(</a:t>
            </a:r>
            <a:r>
              <a:rPr lang="en-US" dirty="0" err="1"/>
              <a:t>ID,type,Type</a:t>
            </a:r>
            <a:r>
              <a:rPr lang="en-US" dirty="0"/>
              <a:t>) :- cookware(ID,TYPE,MATERIAL,PRICE)</a:t>
            </a:r>
            <a:br>
              <a:rPr lang="en-US" dirty="0"/>
            </a:br>
            <a:r>
              <a:rPr lang="en-US" dirty="0" err="1"/>
              <a:t>knowledge_graph</a:t>
            </a:r>
            <a:r>
              <a:rPr lang="en-US" dirty="0"/>
              <a:t>(</a:t>
            </a:r>
            <a:r>
              <a:rPr lang="en-US" dirty="0" err="1"/>
              <a:t>ID,price,PRICE</a:t>
            </a:r>
            <a:r>
              <a:rPr lang="en-US" dirty="0"/>
              <a:t>) :- cookware(ID,TYPE,MATERIAL,PRICE)</a:t>
            </a:r>
            <a:br>
              <a:rPr lang="en-US" dirty="0"/>
            </a:br>
            <a:r>
              <a:rPr lang="en-US" dirty="0" err="1"/>
              <a:t>knowledge_graph</a:t>
            </a:r>
            <a:r>
              <a:rPr lang="en-US" dirty="0"/>
              <a:t>(ID,has_supplier,vendor_1) :- cookware(ID,TYPE,MATERIAL,PRICE)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008BCF9-58FD-4162-BAE3-B8E408975F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100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077"/>
    </mc:Choice>
    <mc:Fallback>
      <p:transition spd="slow" advTm="680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FE916-8B7C-464E-81D0-24598D36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Schema Mapping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7C0DBC-75F0-4793-BD8E-C6A1E52836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250" t="41921" r="38667" b="36274"/>
          <a:stretch/>
        </p:blipFill>
        <p:spPr>
          <a:xfrm>
            <a:off x="71120" y="4219212"/>
            <a:ext cx="5486400" cy="263878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CC4E73-FA5B-4107-A1BF-075FC40E1B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203" t="41324" r="63750" b="37799"/>
          <a:stretch/>
        </p:blipFill>
        <p:spPr>
          <a:xfrm>
            <a:off x="6828664" y="4219212"/>
            <a:ext cx="2973256" cy="25274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1A13000-0ACF-40AA-AE75-87AA4129B7A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4073" t="41324" r="24844" b="37799"/>
          <a:stretch/>
        </p:blipFill>
        <p:spPr>
          <a:xfrm>
            <a:off x="9570720" y="4216574"/>
            <a:ext cx="2550160" cy="2551874"/>
          </a:xfrm>
          <a:prstGeom prst="rect">
            <a:avLst/>
          </a:prstGeom>
        </p:spPr>
      </p:pic>
      <p:pic>
        <p:nvPicPr>
          <p:cNvPr id="8" name="Picture 7" descr="A picture containing mirror, drawing&#10;&#10;Description automatically generated">
            <a:extLst>
              <a:ext uri="{FF2B5EF4-FFF2-40B4-BE49-F238E27FC236}">
                <a16:creationId xmlns:a16="http://schemas.microsoft.com/office/drawing/2014/main" id="{D7E3DBD9-33D2-4153-A307-4FE5F4448F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032" y="1533888"/>
            <a:ext cx="4448175" cy="11049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B77C54E-F0E3-4076-98AC-C0254DE4CE27}"/>
              </a:ext>
            </a:extLst>
          </p:cNvPr>
          <p:cNvSpPr/>
          <p:nvPr/>
        </p:nvSpPr>
        <p:spPr>
          <a:xfrm>
            <a:off x="3048000" y="296733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knowledge_graph</a:t>
            </a:r>
            <a:r>
              <a:rPr lang="en-US" dirty="0"/>
              <a:t>(</a:t>
            </a:r>
            <a:r>
              <a:rPr lang="en-US" dirty="0" err="1"/>
              <a:t>ID,type,Type</a:t>
            </a:r>
            <a:r>
              <a:rPr lang="en-US" dirty="0"/>
              <a:t>) :- kind(ID,TYPE)</a:t>
            </a:r>
            <a:br>
              <a:rPr lang="en-US" dirty="0"/>
            </a:br>
            <a:r>
              <a:rPr lang="en-US" dirty="0" err="1"/>
              <a:t>knowledge_graph</a:t>
            </a:r>
            <a:r>
              <a:rPr lang="en-US" dirty="0"/>
              <a:t>(</a:t>
            </a:r>
            <a:r>
              <a:rPr lang="en-US" dirty="0" err="1"/>
              <a:t>ID,price,PRICE</a:t>
            </a:r>
            <a:r>
              <a:rPr lang="en-US" dirty="0"/>
              <a:t>) :- price(ID,PRICE)</a:t>
            </a:r>
            <a:br>
              <a:rPr lang="en-US" dirty="0"/>
            </a:br>
            <a:r>
              <a:rPr lang="en-US" dirty="0" err="1"/>
              <a:t>knowledge_graph</a:t>
            </a:r>
            <a:r>
              <a:rPr lang="en-US" dirty="0"/>
              <a:t>(ID,has_supplier,vendor_2) :- kind(ID,TYPE) 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5A1FF935-E44A-45D2-8785-3DFCD677CE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610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344"/>
    </mc:Choice>
    <mc:Fallback>
      <p:transition spd="slow" advTm="193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FE916-8B7C-464E-81D0-24598D36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Bootstrapping Schema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DE44E-3558-4F88-A30E-9193C4EA5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Linguistic Mapping</a:t>
            </a:r>
          </a:p>
          <a:p>
            <a:r>
              <a:rPr lang="en-US" dirty="0"/>
              <a:t>Mapping based on instances</a:t>
            </a:r>
          </a:p>
          <a:p>
            <a:r>
              <a:rPr lang="en-US" dirty="0"/>
              <a:t>Mapping based on constraints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6E3B8F2-A0BF-4370-BB8C-8B686F5E7C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125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782"/>
    </mc:Choice>
    <mc:Fallback>
      <p:transition spd="slow" advTm="467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FE916-8B7C-464E-81D0-24598D36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Bootstrapping Schema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DE44E-3558-4F88-A30E-9193C4EA5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Linguistic Techniques</a:t>
            </a:r>
          </a:p>
          <a:p>
            <a:pPr lvl="1"/>
            <a:r>
              <a:rPr lang="en-US" dirty="0"/>
              <a:t>Leverage the name</a:t>
            </a:r>
          </a:p>
          <a:p>
            <a:pPr lvl="2"/>
            <a:r>
              <a:rPr lang="en-US" dirty="0"/>
              <a:t>Best solution is to use IRIs and </a:t>
            </a:r>
            <a:r>
              <a:rPr lang="en-US" dirty="0" err="1"/>
              <a:t>sameAs</a:t>
            </a:r>
            <a:r>
              <a:rPr lang="en-US" dirty="0"/>
              <a:t> links</a:t>
            </a:r>
          </a:p>
          <a:p>
            <a:pPr lvl="1"/>
            <a:r>
              <a:rPr lang="en-US" dirty="0"/>
              <a:t>Stemming, Synonym, Hypernym</a:t>
            </a:r>
          </a:p>
          <a:p>
            <a:pPr lvl="2"/>
            <a:r>
              <a:rPr lang="en-US" dirty="0" err="1"/>
              <a:t>Cname</a:t>
            </a:r>
            <a:r>
              <a:rPr lang="en-US" dirty="0"/>
              <a:t> and Customer Name</a:t>
            </a:r>
          </a:p>
          <a:p>
            <a:pPr lvl="2"/>
            <a:r>
              <a:rPr lang="en-US" dirty="0"/>
              <a:t>Automobile and Vehicle</a:t>
            </a:r>
          </a:p>
          <a:p>
            <a:pPr lvl="2"/>
            <a:r>
              <a:rPr lang="en-US" dirty="0"/>
              <a:t>Book and Publication</a:t>
            </a:r>
          </a:p>
          <a:p>
            <a:pPr lvl="1"/>
            <a:r>
              <a:rPr lang="en-US" dirty="0"/>
              <a:t>Common substrings/pronunciation</a:t>
            </a:r>
          </a:p>
          <a:p>
            <a:pPr lvl="2"/>
            <a:r>
              <a:rPr lang="en-US" dirty="0"/>
              <a:t>Amount Received/Amount Receivable</a:t>
            </a:r>
          </a:p>
          <a:p>
            <a:pPr lvl="2"/>
            <a:r>
              <a:rPr lang="en-US" dirty="0"/>
              <a:t>Bell vs Belle</a:t>
            </a:r>
          </a:p>
          <a:p>
            <a:pPr lvl="1"/>
            <a:r>
              <a:rPr lang="en-US" dirty="0"/>
              <a:t>Leverage documentation string</a:t>
            </a:r>
          </a:p>
          <a:p>
            <a:pPr lvl="2"/>
            <a:r>
              <a:rPr lang="en-US" dirty="0"/>
              <a:t>Extract keywords, and check semantic similarity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05D7773-D1B4-4FD1-BDD9-996D33AE8A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473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691"/>
    </mc:Choice>
    <mc:Fallback>
      <p:transition spd="slow" advTm="1586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A718C-CC18-46C5-A6FC-B6445DF3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Bootstrapping based on Instances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2847C-3A8C-445A-A35B-D7F049562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Examine the data</a:t>
            </a:r>
          </a:p>
          <a:p>
            <a:pPr lvl="1"/>
            <a:r>
              <a:rPr lang="en-US" dirty="0"/>
              <a:t>If we can recognize the data contain phone number, zip code, ISBN, SSN, Date that can provide strong guidance for which attributes can match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FE2D027-FD41-43C1-9CA3-B47C58FC75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456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329"/>
    </mc:Choice>
    <mc:Fallback>
      <p:transition spd="slow" advTm="353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5D99D-C6BA-406C-9F37-97B9D2CD8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Bootstrapping based on 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BF3AF-DC0D-44E5-8A5C-0782DDD0F4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Leverage the constraints</a:t>
            </a:r>
          </a:p>
          <a:p>
            <a:pPr lvl="1"/>
            <a:r>
              <a:rPr lang="en-US" dirty="0"/>
              <a:t>Value range constraints, uniqueness, optionality, cardinality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BD57CB8-222A-4FA5-A630-55DD25A0E7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663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474"/>
    </mc:Choice>
    <mc:Fallback>
      <p:transition spd="slow" advTm="494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FE916-8B7C-464E-81D0-24598D36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Bootstrapping Schema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DE44E-3558-4F88-A30E-9193C4EA5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Bootstrapping results</a:t>
            </a:r>
          </a:p>
          <a:p>
            <a:pPr lvl="1"/>
            <a:r>
              <a:rPr lang="en-US" dirty="0"/>
              <a:t>are inexact</a:t>
            </a:r>
          </a:p>
          <a:p>
            <a:pPr lvl="1"/>
            <a:r>
              <a:rPr lang="en-US" dirty="0"/>
              <a:t>need human verification</a:t>
            </a:r>
          </a:p>
          <a:p>
            <a:r>
              <a:rPr lang="en-US" dirty="0"/>
              <a:t>Can save some effort</a:t>
            </a:r>
          </a:p>
          <a:p>
            <a:r>
              <a:rPr lang="en-US" dirty="0"/>
              <a:t>Lead to a better story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3E49FFA-6A19-4084-860F-4ECAAD0F5D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764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376"/>
    </mc:Choice>
    <mc:Fallback>
      <p:transition spd="slow" advTm="423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74C3B-7AE1-44C6-A29D-7B6FF6E1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7D392-F870-4574-80CB-BE960A69E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  <a:p>
            <a:r>
              <a:rPr lang="en-US" dirty="0"/>
              <a:t>Schema Mapping</a:t>
            </a:r>
          </a:p>
          <a:p>
            <a:r>
              <a:rPr lang="en-US" dirty="0">
                <a:solidFill>
                  <a:srgbClr val="FF0000"/>
                </a:solidFill>
              </a:rPr>
              <a:t>Record Linkage</a:t>
            </a:r>
          </a:p>
          <a:p>
            <a:r>
              <a:rPr lang="en-US" dirty="0"/>
              <a:t>Summary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F5E7509-C357-4553-823B-D514A6BC39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9624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34"/>
    </mc:Choice>
    <mc:Fallback>
      <p:transition spd="slow" advTm="52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74C3B-7AE1-44C6-A29D-7B6FF6E1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7D392-F870-4574-80CB-BE960A69E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  <a:p>
            <a:r>
              <a:rPr lang="en-US" dirty="0"/>
              <a:t>Schema Mapping</a:t>
            </a:r>
          </a:p>
          <a:p>
            <a:r>
              <a:rPr lang="en-US" dirty="0"/>
              <a:t>Record Linkage</a:t>
            </a:r>
          </a:p>
          <a:p>
            <a:r>
              <a:rPr lang="en-US" dirty="0"/>
              <a:t>Summary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1465983-8073-42E8-BD9C-6896E29AFE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063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32"/>
    </mc:Choice>
    <mc:Fallback>
      <p:transition spd="slow" advTm="13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FE916-8B7C-464E-81D0-24598D36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 Linkage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DE44E-3558-4F88-A30E-9193C4EA5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Example Problem</a:t>
            </a:r>
          </a:p>
          <a:p>
            <a:r>
              <a:rPr lang="en-US" dirty="0"/>
              <a:t>An approach to record linkage</a:t>
            </a:r>
          </a:p>
          <a:p>
            <a:pPr lvl="1"/>
            <a:r>
              <a:rPr lang="en-US" dirty="0"/>
              <a:t>Blocking followed by Matching</a:t>
            </a:r>
          </a:p>
          <a:p>
            <a:pPr lvl="2"/>
            <a:r>
              <a:rPr lang="en-US" dirty="0"/>
              <a:t>Random forests</a:t>
            </a:r>
          </a:p>
          <a:p>
            <a:pPr lvl="2"/>
            <a:r>
              <a:rPr lang="en-US" dirty="0"/>
              <a:t>Active learning</a:t>
            </a:r>
          </a:p>
          <a:p>
            <a:pPr lvl="2"/>
            <a:r>
              <a:rPr lang="en-US" dirty="0"/>
              <a:t>Rule application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339C9FE-9537-4B9B-927A-0534F8FF3C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78"/>
    </mc:Choice>
    <mc:Fallback>
      <p:transition spd="slow" advTm="113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FE916-8B7C-464E-81D0-24598D36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F6E684-AA53-484B-B560-9419BC9085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083" t="39726" r="25584" b="37059"/>
          <a:stretch/>
        </p:blipFill>
        <p:spPr>
          <a:xfrm>
            <a:off x="213359" y="2340612"/>
            <a:ext cx="11369041" cy="27315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5FD2301-F2E2-4B08-84CF-E7A4BA675029}"/>
              </a:ext>
            </a:extLst>
          </p:cNvPr>
          <p:cNvSpPr txBox="1"/>
          <p:nvPr/>
        </p:nvSpPr>
        <p:spPr>
          <a:xfrm>
            <a:off x="4703410" y="5072134"/>
            <a:ext cx="300274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a1=b1</a:t>
            </a:r>
          </a:p>
          <a:p>
            <a:pPr algn="ctr"/>
            <a:r>
              <a:rPr lang="en-US" dirty="0"/>
              <a:t>a3=b2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Inexact Inference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In practice, millions of records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4EC2832-115B-40AA-A241-DE991C6E48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29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565"/>
    </mc:Choice>
    <mc:Fallback>
      <p:transition spd="slow" advTm="745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FE916-8B7C-464E-81D0-24598D36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2724D-8C8C-491B-AD7C-F48CC9ECEB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Blocking Followed by Matching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F6E684-AA53-484B-B560-9419BC9085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083" t="39726" r="25584" b="37059"/>
          <a:stretch/>
        </p:blipFill>
        <p:spPr>
          <a:xfrm>
            <a:off x="213359" y="2340612"/>
            <a:ext cx="11369041" cy="27315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5FD2301-F2E2-4B08-84CF-E7A4BA675029}"/>
              </a:ext>
            </a:extLst>
          </p:cNvPr>
          <p:cNvSpPr txBox="1"/>
          <p:nvPr/>
        </p:nvSpPr>
        <p:spPr>
          <a:xfrm>
            <a:off x="5719715" y="5072134"/>
            <a:ext cx="97013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Blocking</a:t>
            </a:r>
          </a:p>
          <a:p>
            <a:pPr algn="ctr"/>
            <a:r>
              <a:rPr lang="en-US" dirty="0"/>
              <a:t>&lt;a1,b1&gt;</a:t>
            </a:r>
          </a:p>
          <a:p>
            <a:pPr algn="ctr"/>
            <a:r>
              <a:rPr lang="en-US" dirty="0"/>
              <a:t>&lt;a3,b2&gt;</a:t>
            </a:r>
          </a:p>
          <a:p>
            <a:pPr algn="ctr"/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B01C050-3106-4641-A4E5-BC089DCB9B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952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251"/>
    </mc:Choice>
    <mc:Fallback>
      <p:transition spd="slow" advTm="612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FE916-8B7C-464E-81D0-24598D36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DE44E-3558-4F88-A30E-9193C4EA5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Express the blocking/matching rules as a random forest</a:t>
            </a:r>
          </a:p>
          <a:p>
            <a:r>
              <a:rPr lang="en-US" dirty="0"/>
              <a:t>Use Active Learning to build the random forest</a:t>
            </a:r>
          </a:p>
          <a:p>
            <a:r>
              <a:rPr lang="en-US" dirty="0"/>
              <a:t>Efficient application of rules through indexing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4A8579F-086D-4F10-AEA4-97DA22494D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36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211"/>
    </mc:Choice>
    <mc:Fallback>
      <p:transition spd="slow" advTm="282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4CD3A-C100-4A6B-8741-DEF160BA8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A7932-1ADB-4CEA-A5E7-F1619D47E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Consists of a set of set of rules</a:t>
            </a:r>
          </a:p>
          <a:p>
            <a:r>
              <a:rPr lang="en-US" dirty="0"/>
              <a:t>Each rule for selects records that use similarity functions</a:t>
            </a:r>
          </a:p>
          <a:p>
            <a:pPr lvl="1"/>
            <a:r>
              <a:rPr lang="en-US" dirty="0"/>
              <a:t>Edit distance</a:t>
            </a:r>
          </a:p>
          <a:p>
            <a:pPr lvl="1"/>
            <a:r>
              <a:rPr lang="en-US" dirty="0"/>
              <a:t>Overlap similarity</a:t>
            </a:r>
          </a:p>
          <a:p>
            <a:pPr lvl="1"/>
            <a:r>
              <a:rPr lang="en-US" dirty="0"/>
              <a:t>Cosine similarity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338CC1E-8EEA-4626-83E7-42CF1B6918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453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060"/>
    </mc:Choice>
    <mc:Fallback>
      <p:transition spd="slow" advTm="250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FE916-8B7C-464E-81D0-24598D36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</a:t>
            </a:r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6C5DF00D-202B-490C-AA57-8BE1B4AA94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112" y="2620010"/>
            <a:ext cx="8867775" cy="377190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CD38485-BE30-42B7-8D82-2BC8FDEE0F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736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310"/>
    </mc:Choice>
    <mc:Fallback>
      <p:transition spd="slow" advTm="593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4B2D5-53A4-4FBD-97F1-530BBA75B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D6824-4FD1-45A5-BE57-A2E210515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 principles for selecting similarity functions</a:t>
            </a:r>
          </a:p>
          <a:p>
            <a:pPr lvl="1"/>
            <a:r>
              <a:rPr lang="en-US" dirty="0"/>
              <a:t>Numeric-valued attributes such as age, weight, price, etc.</a:t>
            </a:r>
          </a:p>
          <a:p>
            <a:pPr lvl="2"/>
            <a:r>
              <a:rPr lang="en-US" dirty="0"/>
              <a:t>exact match, absolute difference, relative difference, and </a:t>
            </a:r>
            <a:r>
              <a:rPr lang="en-US" dirty="0" err="1"/>
              <a:t>Levenstein</a:t>
            </a:r>
            <a:r>
              <a:rPr lang="en-US" dirty="0"/>
              <a:t> distance</a:t>
            </a:r>
          </a:p>
          <a:p>
            <a:pPr lvl="1"/>
            <a:r>
              <a:rPr lang="en-US" dirty="0"/>
              <a:t>String-valued attributes</a:t>
            </a:r>
          </a:p>
          <a:p>
            <a:pPr lvl="2"/>
            <a:r>
              <a:rPr lang="en-US" dirty="0"/>
              <a:t>edit distance, cosine similarity, Jaccard similarity, and TF/IDF functions.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5F92D9C-94D5-449E-9720-116A3D3318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722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031"/>
    </mc:Choice>
    <mc:Fallback>
      <p:transition spd="slow" advTm="610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079DA-6568-45D5-952C-8B32945EA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07795-2595-4106-85B9-E1A7BBDCE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Randomly select pairs from the two data sets</a:t>
            </a:r>
          </a:p>
          <a:p>
            <a:pPr lvl="1"/>
            <a:r>
              <a:rPr lang="en-US" dirty="0"/>
              <a:t>Ask the users to label them</a:t>
            </a:r>
          </a:p>
          <a:p>
            <a:r>
              <a:rPr lang="en-US" dirty="0"/>
              <a:t>Use similarity functions to obtain features</a:t>
            </a:r>
          </a:p>
          <a:p>
            <a:r>
              <a:rPr lang="en-US" dirty="0"/>
              <a:t>Learn random forest</a:t>
            </a:r>
          </a:p>
          <a:p>
            <a:r>
              <a:rPr lang="en-US" dirty="0"/>
              <a:t>Apply the learned rules to new selected pairs</a:t>
            </a:r>
          </a:p>
          <a:p>
            <a:pPr lvl="1"/>
            <a:r>
              <a:rPr lang="en-US" dirty="0"/>
              <a:t>Evaluate the rules</a:t>
            </a:r>
          </a:p>
          <a:p>
            <a:r>
              <a:rPr lang="en-US" dirty="0"/>
              <a:t>Iterate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B576A43-9122-4EA4-A3E3-A94856B6C1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948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218"/>
    </mc:Choice>
    <mc:Fallback>
      <p:transition spd="slow" advTm="582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FE916-8B7C-464E-81D0-24598D36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Active Learning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CF9AE-2641-4521-A410-5D08DF7974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 1: (</a:t>
            </a:r>
            <a:r>
              <a:rPr lang="en-US" dirty="0" err="1"/>
              <a:t>a,b,c</a:t>
            </a:r>
            <a:r>
              <a:rPr lang="en-US" dirty="0"/>
              <a:t>)  Source 2: (</a:t>
            </a:r>
            <a:r>
              <a:rPr lang="en-US" dirty="0" err="1"/>
              <a:t>d,e</a:t>
            </a:r>
            <a:r>
              <a:rPr lang="en-US" dirty="0"/>
              <a:t>)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4C21519-F38E-47D6-9629-70277C5236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" y="2818447"/>
            <a:ext cx="10782300" cy="3171825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6366434-FA67-4D2D-99EE-D420D42B1D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438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851"/>
    </mc:Choice>
    <mc:Fallback>
      <p:transition spd="slow" advTm="968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FE916-8B7C-464E-81D0-24598D36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DE44E-3558-4F88-A30E-9193C4EA5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the learning algorithm converges, present the rules to the user</a:t>
            </a:r>
          </a:p>
          <a:p>
            <a:r>
              <a:rPr lang="en-US" dirty="0"/>
              <a:t>Retain the rules validated by the user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73E30A6-F399-4FB5-8293-208E8A6539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634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402"/>
    </mc:Choice>
    <mc:Fallback>
      <p:transition spd="slow" advTm="254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DC4D2-F77F-419F-AD34-A4ED64C06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E4622A-355C-4E84-9917-63B6BFEA21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Large organizations have lot of internal data</a:t>
            </a:r>
          </a:p>
          <a:p>
            <a:pPr lvl="1"/>
            <a:r>
              <a:rPr lang="en-US" dirty="0"/>
              <a:t>Customer profiles</a:t>
            </a:r>
          </a:p>
          <a:p>
            <a:pPr lvl="1"/>
            <a:r>
              <a:rPr lang="en-US" dirty="0"/>
              <a:t>Product offerings</a:t>
            </a:r>
          </a:p>
          <a:p>
            <a:pPr lvl="1"/>
            <a:r>
              <a:rPr lang="en-US" dirty="0"/>
              <a:t>Transactions</a:t>
            </a:r>
          </a:p>
          <a:p>
            <a:r>
              <a:rPr lang="en-US" dirty="0"/>
              <a:t>They also consume external data from third party providers</a:t>
            </a:r>
          </a:p>
          <a:p>
            <a:pPr lvl="1"/>
            <a:r>
              <a:rPr lang="en-US" dirty="0"/>
              <a:t>News reports</a:t>
            </a:r>
          </a:p>
          <a:p>
            <a:pPr lvl="1"/>
            <a:r>
              <a:rPr lang="en-US" dirty="0"/>
              <a:t>Funding decisions</a:t>
            </a:r>
          </a:p>
          <a:p>
            <a:pPr lvl="1"/>
            <a:r>
              <a:rPr lang="en-US" dirty="0"/>
              <a:t>Supplier relationships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56FFC61-BA30-4EDC-8874-EF2067403E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455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885"/>
    </mc:Choice>
    <mc:Fallback>
      <p:transition spd="slow" advTm="578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FE916-8B7C-464E-81D0-24598D36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DE44E-3558-4F88-A30E-9193C4EA5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Leverage indexing for efficient application of rules</a:t>
            </a:r>
          </a:p>
          <a:p>
            <a:pPr lvl="1"/>
            <a:r>
              <a:rPr lang="en-US" dirty="0"/>
              <a:t>Suppose we need to check Jaccard similarity to movie “Sound of Music”</a:t>
            </a:r>
          </a:p>
          <a:p>
            <a:pPr lvl="1"/>
            <a:r>
              <a:rPr lang="en-US" dirty="0"/>
              <a:t>If the similarity needs to be greater than 0.7, we need to consider only those movies with length between 3*0.7, and 3/0.7, </a:t>
            </a:r>
            <a:r>
              <a:rPr lang="en-US" dirty="0" err="1"/>
              <a:t>ie</a:t>
            </a:r>
            <a:r>
              <a:rPr lang="en-US" dirty="0"/>
              <a:t>, between 2 and 4</a:t>
            </a:r>
          </a:p>
          <a:p>
            <a:pPr lvl="1"/>
            <a:r>
              <a:rPr lang="en-US" dirty="0"/>
              <a:t>An index on the length of movies can help us select which movie records to consider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A9B0C24-69CC-4888-A852-873569A974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412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506"/>
    </mc:Choice>
    <mc:Fallback>
      <p:transition spd="slow" advTm="735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FE916-8B7C-464E-81D0-24598D36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Blocking vs Matching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DE44E-3558-4F88-A30E-9193C4EA5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Same algorithmic outline is used except</a:t>
            </a:r>
          </a:p>
          <a:p>
            <a:pPr lvl="1"/>
            <a:r>
              <a:rPr lang="en-US" dirty="0"/>
              <a:t>The matching rules are more exact/price</a:t>
            </a:r>
          </a:p>
          <a:p>
            <a:pPr lvl="1"/>
            <a:r>
              <a:rPr lang="en-US" dirty="0"/>
              <a:t>The matching is usually verified through human intervention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8CDF74F-19AD-47C1-B838-79DE2256A1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784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979"/>
    </mc:Choice>
    <mc:Fallback>
      <p:transition spd="slow" advTm="56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FE916-8B7C-464E-81D0-24598D36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DE44E-3558-4F88-A30E-9193C4EA5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Creating KG from structured sources is a data integration problem</a:t>
            </a:r>
          </a:p>
          <a:p>
            <a:pPr lvl="1"/>
            <a:r>
              <a:rPr lang="en-US" dirty="0"/>
              <a:t>Target schema is a knowledge graph</a:t>
            </a:r>
          </a:p>
          <a:p>
            <a:r>
              <a:rPr lang="en-US" dirty="0"/>
              <a:t>Schema Mapping Problem</a:t>
            </a:r>
          </a:p>
          <a:p>
            <a:pPr lvl="1"/>
            <a:r>
              <a:rPr lang="en-US" dirty="0"/>
              <a:t>Even though bootstrapping is possible, but it is still labor intensive</a:t>
            </a:r>
          </a:p>
          <a:p>
            <a:r>
              <a:rPr lang="en-US" dirty="0"/>
              <a:t>Record Linkage Problem</a:t>
            </a:r>
          </a:p>
          <a:p>
            <a:pPr lvl="1"/>
            <a:r>
              <a:rPr lang="en-US" dirty="0"/>
              <a:t>Efficiency is a key consideration</a:t>
            </a:r>
          </a:p>
          <a:p>
            <a:pPr lvl="1"/>
            <a:r>
              <a:rPr lang="en-US" dirty="0"/>
              <a:t>Two-step approach with blocking and matching </a:t>
            </a:r>
          </a:p>
          <a:p>
            <a:pPr lvl="2"/>
            <a:r>
              <a:rPr lang="en-US" dirty="0"/>
              <a:t>Leverage random forests and active learning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8D3A361-F028-43AF-AC44-BA3D39BB1B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856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821"/>
    </mc:Choice>
    <mc:Fallback>
      <p:transition spd="slow" advTm="1018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82007-7DE7-41B7-AEB9-842894EFD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CB81C-2C76-41CD-B11F-940543BB1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Knowledge graph by integrating external and internal data</a:t>
            </a:r>
          </a:p>
          <a:p>
            <a:pPr lvl="1"/>
            <a:r>
              <a:rPr lang="en-US" dirty="0"/>
              <a:t>360 view of customer</a:t>
            </a:r>
          </a:p>
          <a:p>
            <a:pPr lvl="1"/>
            <a:r>
              <a:rPr lang="en-US" dirty="0"/>
              <a:t>Fraud detection</a:t>
            </a:r>
          </a:p>
          <a:p>
            <a:pPr lvl="1"/>
            <a:r>
              <a:rPr lang="en-US" dirty="0"/>
              <a:t>Risk assessment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AB2B918-C632-448B-9B37-D827FAA0C5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444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457"/>
    </mc:Choice>
    <mc:Fallback>
      <p:transition spd="slow" advTm="474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82007-7DE7-41B7-AEB9-842894EFD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CB81C-2C76-41CD-B11F-940543BB1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Knowledge graph by integrating external and internal data</a:t>
            </a:r>
          </a:p>
          <a:p>
            <a:pPr lvl="1"/>
            <a:r>
              <a:rPr lang="en-US" dirty="0"/>
              <a:t>Schema design</a:t>
            </a:r>
          </a:p>
          <a:p>
            <a:pPr lvl="2"/>
            <a:r>
              <a:rPr lang="en-US" dirty="0"/>
              <a:t>Relating the schema of sources to the knowledge graph schema</a:t>
            </a:r>
          </a:p>
          <a:p>
            <a:pPr lvl="1"/>
            <a:r>
              <a:rPr lang="en-US" dirty="0"/>
              <a:t>Record linkage</a:t>
            </a:r>
          </a:p>
          <a:p>
            <a:pPr lvl="2"/>
            <a:r>
              <a:rPr lang="en-US" dirty="0"/>
              <a:t>Recognizing if two instances refer to the same object in the real-world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DFA82C4-E6FE-40BE-8EA7-CDF7163462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748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863"/>
    </mc:Choice>
    <mc:Fallback>
      <p:transition spd="slow" advTm="1048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FE916-8B7C-464E-81D0-24598D36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DE44E-3558-4F88-A30E-9193C4EA5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Practical challenges</a:t>
            </a:r>
          </a:p>
          <a:p>
            <a:r>
              <a:rPr lang="en-US" dirty="0"/>
              <a:t>Example of schema mapping</a:t>
            </a:r>
          </a:p>
          <a:p>
            <a:r>
              <a:rPr lang="en-US" dirty="0"/>
              <a:t>Specifying schema mapping</a:t>
            </a:r>
          </a:p>
          <a:p>
            <a:r>
              <a:rPr lang="en-US" dirty="0"/>
              <a:t>Bootstrapping schema mapping</a:t>
            </a: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F0BCD25-2099-4D14-89CB-722871B101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037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355"/>
    </mc:Choice>
    <mc:Fallback>
      <p:transition spd="slow" advTm="24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208A9-7940-4172-8F23-4A92AF5EC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A8290-342A-466C-BDE3-E8F7D58605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Difficult to understand schema</a:t>
            </a:r>
          </a:p>
          <a:p>
            <a:pPr lvl="1"/>
            <a:r>
              <a:rPr lang="en-US" dirty="0"/>
              <a:t>Large tables, unhelpful names (e.g., segment1, segment2, etc.)</a:t>
            </a:r>
          </a:p>
          <a:p>
            <a:r>
              <a:rPr lang="en-US" dirty="0"/>
              <a:t>Mappings are not always one-to one</a:t>
            </a:r>
          </a:p>
          <a:p>
            <a:pPr lvl="1"/>
            <a:r>
              <a:rPr lang="en-US" dirty="0"/>
              <a:t>Need to apply business logic</a:t>
            </a:r>
          </a:p>
          <a:p>
            <a:r>
              <a:rPr lang="en-US" dirty="0"/>
              <a:t>Training data not available</a:t>
            </a:r>
          </a:p>
          <a:p>
            <a:pPr lvl="1"/>
            <a:r>
              <a:rPr lang="en-US" dirty="0"/>
              <a:t>Data for schema mappings is even more scarce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8C8EE34-AD0F-49C7-A795-047506AFCA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273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819"/>
    </mc:Choice>
    <mc:Fallback>
      <p:transition spd="slow" advTm="107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FE916-8B7C-464E-81D0-24598D36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Schema Mapping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7C0DBC-75F0-4793-BD8E-C6A1E52836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250" t="41921" r="38667" b="36274"/>
          <a:stretch/>
        </p:blipFill>
        <p:spPr>
          <a:xfrm>
            <a:off x="71120" y="4219212"/>
            <a:ext cx="5486400" cy="2638788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A37306C-F136-4864-A116-585203E89C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248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036"/>
    </mc:Choice>
    <mc:Fallback>
      <p:transition spd="slow" advTm="310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FE916-8B7C-464E-81D0-24598D36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Schema Mapping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7C0DBC-75F0-4793-BD8E-C6A1E52836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250" t="41921" r="38667" b="36274"/>
          <a:stretch/>
        </p:blipFill>
        <p:spPr>
          <a:xfrm>
            <a:off x="71120" y="4219212"/>
            <a:ext cx="5486400" cy="263878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CC4E73-FA5B-4107-A1BF-075FC40E1B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203" t="41324" r="63750" b="37799"/>
          <a:stretch/>
        </p:blipFill>
        <p:spPr>
          <a:xfrm>
            <a:off x="6828664" y="4219212"/>
            <a:ext cx="2973256" cy="25274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1A13000-0ACF-40AA-AE75-87AA4129B7A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4073" t="41324" r="24844" b="37799"/>
          <a:stretch/>
        </p:blipFill>
        <p:spPr>
          <a:xfrm>
            <a:off x="9570720" y="4216574"/>
            <a:ext cx="2550160" cy="2551874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63EAC62-9FD6-495E-8E67-90A73F9A5F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052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86"/>
    </mc:Choice>
    <mc:Fallback>
      <p:transition spd="slow" advTm="166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</TotalTime>
  <Words>823</Words>
  <Application>Microsoft Office PowerPoint</Application>
  <PresentationFormat>Widescreen</PresentationFormat>
  <Paragraphs>147</Paragraphs>
  <Slides>32</Slides>
  <Notes>0</Notes>
  <HiddenSlides>0</HiddenSlides>
  <MMClips>32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Knowledge Graphs</vt:lpstr>
      <vt:lpstr>Outline</vt:lpstr>
      <vt:lpstr>Overview</vt:lpstr>
      <vt:lpstr>Overview</vt:lpstr>
      <vt:lpstr>Overview</vt:lpstr>
      <vt:lpstr>Schema Mapping</vt:lpstr>
      <vt:lpstr>Practical Challenges</vt:lpstr>
      <vt:lpstr>Example Schema Mapping</vt:lpstr>
      <vt:lpstr>Example Schema Mapping</vt:lpstr>
      <vt:lpstr>Example Schema Mapping</vt:lpstr>
      <vt:lpstr>PowerPoint Presentation</vt:lpstr>
      <vt:lpstr>Example Schema Mapping</vt:lpstr>
      <vt:lpstr>Example Schema Mapping</vt:lpstr>
      <vt:lpstr>Bootstrapping Schema Mapping</vt:lpstr>
      <vt:lpstr>Bootstrapping Schema Mapping</vt:lpstr>
      <vt:lpstr>Bootstrapping based on Instances</vt:lpstr>
      <vt:lpstr>Bootstrapping based on Constraints</vt:lpstr>
      <vt:lpstr>Bootstrapping Schema Mapping</vt:lpstr>
      <vt:lpstr>Outline</vt:lpstr>
      <vt:lpstr>Record Linkage</vt:lpstr>
      <vt:lpstr>Example</vt:lpstr>
      <vt:lpstr>Approach</vt:lpstr>
      <vt:lpstr>Overview of the algorithm</vt:lpstr>
      <vt:lpstr>Random Forest</vt:lpstr>
      <vt:lpstr>Random Forest</vt:lpstr>
      <vt:lpstr>Random Forest</vt:lpstr>
      <vt:lpstr>Active Learning</vt:lpstr>
      <vt:lpstr>Active Learning</vt:lpstr>
      <vt:lpstr>Active Learning</vt:lpstr>
      <vt:lpstr>Rule Application</vt:lpstr>
      <vt:lpstr>Blocking vs Matching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Knowledge Graphs</dc:title>
  <dc:creator>Vinay K Chaudhri</dc:creator>
  <cp:lastModifiedBy>Vinay K Chaudhri</cp:lastModifiedBy>
  <cp:revision>16</cp:revision>
  <dcterms:created xsi:type="dcterms:W3CDTF">2020-08-20T20:12:20Z</dcterms:created>
  <dcterms:modified xsi:type="dcterms:W3CDTF">2020-08-21T00:52:58Z</dcterms:modified>
</cp:coreProperties>
</file>